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3" r:id="rId4"/>
    <p:sldId id="265" r:id="rId5"/>
    <p:sldId id="266" r:id="rId6"/>
    <p:sldId id="267" r:id="rId7"/>
    <p:sldId id="268" r:id="rId8"/>
    <p:sldId id="257" r:id="rId9"/>
    <p:sldId id="272" r:id="rId10"/>
    <p:sldId id="273" r:id="rId11"/>
    <p:sldId id="275" r:id="rId12"/>
    <p:sldId id="276" r:id="rId13"/>
    <p:sldId id="274" r:id="rId14"/>
    <p:sldId id="269" r:id="rId15"/>
    <p:sldId id="271" r:id="rId16"/>
    <p:sldId id="270" r:id="rId17"/>
    <p:sldId id="262" r:id="rId18"/>
    <p:sldId id="26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514"/>
    <a:srgbClr val="BD3E15"/>
    <a:srgbClr val="D2C3A7"/>
    <a:srgbClr val="CCBDA6"/>
    <a:srgbClr val="B045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5401" autoAdjust="0"/>
  </p:normalViewPr>
  <p:slideViewPr>
    <p:cSldViewPr snapToGrid="0">
      <p:cViewPr>
        <p:scale>
          <a:sx n="85" d="100"/>
          <a:sy n="85" d="100"/>
        </p:scale>
        <p:origin x="76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310FB-9205-43E0-BAD9-3D27478478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1B73F5-2854-4A35-AA9F-584EAD9AF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B6D13-0A3E-4FEB-B7E3-247A04BA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B803A-8819-4FE0-ABFD-2CE739489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0651B-EEC2-48D7-98ED-BD2852308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AC4472-D33C-4772-8B9E-E05CCABC509C}"/>
              </a:ext>
            </a:extLst>
          </p:cNvPr>
          <p:cNvSpPr/>
          <p:nvPr userDrawn="1"/>
        </p:nvSpPr>
        <p:spPr>
          <a:xfrm>
            <a:off x="12435820" y="212756"/>
            <a:ext cx="346450" cy="369168"/>
          </a:xfrm>
          <a:prstGeom prst="rect">
            <a:avLst/>
          </a:prstGeom>
          <a:solidFill>
            <a:srgbClr val="CCBDA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B22123-CB89-4B89-BFCE-529921252229}"/>
              </a:ext>
            </a:extLst>
          </p:cNvPr>
          <p:cNvSpPr/>
          <p:nvPr userDrawn="1"/>
        </p:nvSpPr>
        <p:spPr>
          <a:xfrm>
            <a:off x="12435820" y="887410"/>
            <a:ext cx="346450" cy="369168"/>
          </a:xfrm>
          <a:prstGeom prst="rect">
            <a:avLst/>
          </a:prstGeom>
          <a:solidFill>
            <a:srgbClr val="BD3E15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9D1107-4AC8-4212-8E45-03ECEABED0E4}"/>
              </a:ext>
            </a:extLst>
          </p:cNvPr>
          <p:cNvSpPr/>
          <p:nvPr userDrawn="1"/>
        </p:nvSpPr>
        <p:spPr>
          <a:xfrm>
            <a:off x="12435820" y="1562064"/>
            <a:ext cx="346450" cy="369168"/>
          </a:xfrm>
          <a:prstGeom prst="rect">
            <a:avLst/>
          </a:prstGeom>
          <a:solidFill>
            <a:srgbClr val="282514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650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388BC-11D6-432D-B3DF-25C177DF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5D862-B25B-45B9-9707-1618F5BD02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3EAF7-3D4B-4553-9739-E481B3BF4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14250-ED27-4B4C-A2C1-983F79B20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C4A02-8259-4A3D-A6CC-DA48A6842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280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3EEF86-54EB-4958-8C41-37E1889CAE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55161B-38E4-40B1-BF64-6A13B5534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B10C1-76C6-4DF0-9FD8-09C1DC024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3A08A-DA31-4134-89B1-9CBC5CEB7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7F88C-F048-4EA1-8696-E2E9BC064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4760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0123C-D997-4B73-8A27-DC45BE15D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2C103-BE8D-4C8B-BAFF-1672F60E8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087F-BBF3-4002-8066-3594B7414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19458-4B81-43F4-9384-2A41367C4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31F22-B897-4865-A203-68926C3DB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7613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920BF-FB99-4109-8E1B-D3EEAEF33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C5A83-628F-455B-BF22-C1F86C4D6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4A2DB-21D9-4B52-B66C-B7D25DF4A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90428-198E-4022-A5D5-103EF13A2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514E8-B107-47A9-A4F2-474881F98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183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2AECF-552C-4462-BA1D-864C6E61D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410B3-7AB4-4CF9-BE73-A0E51D020A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B17525-3334-4A93-99AB-767A3A755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98A33-B9EB-4837-A827-BFFB50EFD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7CAE8B-CAA1-4E7F-B2AF-4E2A4FC21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7F223-7B28-4522-B04E-644840CA2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5906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00C6F-F025-4590-B2DF-87CF13851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77D51-A613-45CB-A96E-077DE3D889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FFE72F-ACA6-4917-AAD4-B4E4A81BB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44142E-9BD2-46BE-AC84-1CAAB6ADF6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580187-1C5B-471E-9241-D25191F56A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A157D9-5547-4D05-974B-281432393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CBC6E1-F003-4863-B403-FBDCA5C0B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264D95-A848-4E5F-92B9-80E37215E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8108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114CA-36C3-4B90-88F4-516D11E4F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E7CCA7-3170-46CB-8E1C-579D8F2B1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54D97-7315-4694-A588-1568AD40D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40D2AF-DB76-4B16-A716-385B836F8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5872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712D30-327D-4509-A25F-E2EB10E4A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E03A8E-F532-4F57-B1FD-860578CCA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0D39C5-11BB-4935-AF8D-ADB18EC2B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6159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58E04-0ED9-4565-B40A-45764096D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434BD-D451-491B-AAEA-1597067CB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63419F-FC38-437E-95C7-1E0312991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677459-E261-4055-99F1-4477B62C2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E579F-911F-451A-8DD5-54FD9CEB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6B0B79-52FB-454C-A960-DCA677A71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760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9A74E-9E6D-4AF0-B2F7-7070D162D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686529-BC8A-43E1-91CE-F23F64B6C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F4978-F9E7-4699-939C-6969DFB1F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EB3E2-E204-476C-8F5C-3556E6570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8B3E54-0695-4191-BAAE-FBE9003C3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25FF4-AE2E-497E-B233-C0042F3AF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0809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EF500B-EB84-49E2-A895-EE430DA0C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DEFBF-0808-4515-96FA-176F0103A9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F653F5-39F6-4E59-95D2-B56647EC6A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A54DE-181B-4B15-AC9F-76A4975EEEF4}" type="datetimeFigureOut">
              <a:rPr lang="en-GB" smtClean="0"/>
              <a:t>25/04/2021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1CACA-7D9D-4832-A6A6-951E12B33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CEA24-4C8C-438A-9632-7872827AB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828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l-stockandresources.deviantart.com/art/Old-Paper-Stock-334708764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viantart.com/thiagovidal/art/Aluminum-Foil-texture-576390265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5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5E2E5-9E95-44A9-A85E-1B8523105F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966" y="133698"/>
            <a:ext cx="9222612" cy="325627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latin typeface="ZX Spectrum 7" panose="02000000000000000000" pitchFamily="2" charset="0"/>
              </a:rPr>
              <a:t>Towards Emulation of the BBC Micro Computer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AD8D3D-2D7B-46F8-9280-C619FBF79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3656" y="3190592"/>
            <a:ext cx="4421246" cy="31175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E578472-776B-47B2-AD13-C99C9E886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41" y="3861189"/>
            <a:ext cx="3597569" cy="162291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9EAD4F-B6D9-4D05-A537-03678AE13C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248" y="3743893"/>
            <a:ext cx="2445877" cy="286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198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1932825" cy="75373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Structure of an Instruction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D23C8-7D45-4351-B2E5-987BC110E4B0}"/>
              </a:ext>
            </a:extLst>
          </p:cNvPr>
          <p:cNvSpPr txBox="1"/>
          <p:nvPr/>
        </p:nvSpPr>
        <p:spPr>
          <a:xfrm>
            <a:off x="2685699" y="1825227"/>
            <a:ext cx="40012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OpCode</a:t>
            </a:r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</a:t>
            </a:r>
            <a:r>
              <a:rPr lang="en-US" sz="2400" i="1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 to do</a:t>
            </a:r>
            <a:endParaRPr lang="en-GB" sz="2400" i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8441B6-58E6-45DF-BA64-7F27B66A6A59}"/>
              </a:ext>
            </a:extLst>
          </p:cNvPr>
          <p:cNvSpPr txBox="1"/>
          <p:nvPr/>
        </p:nvSpPr>
        <p:spPr>
          <a:xfrm>
            <a:off x="2685699" y="4975015"/>
            <a:ext cx="58412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Operand  =&gt; </a:t>
            </a:r>
            <a:r>
              <a:rPr lang="en-US" sz="2400" i="1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 act on</a:t>
            </a:r>
            <a:endParaRPr lang="en-GB" sz="2400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F876AC-DC56-45C7-8294-479ECF3A1315}"/>
              </a:ext>
            </a:extLst>
          </p:cNvPr>
          <p:cNvSpPr txBox="1"/>
          <p:nvPr/>
        </p:nvSpPr>
        <p:spPr>
          <a:xfrm>
            <a:off x="2685699" y="3030789"/>
            <a:ext cx="443876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Addressing mode =&gt; </a:t>
            </a:r>
            <a:r>
              <a:rPr lang="en-US" sz="2400" i="1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How to resolve the operand</a:t>
            </a:r>
            <a:endParaRPr lang="en-GB" sz="24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8C96C1-DABA-41EE-A3D0-527DBAC0114D}"/>
              </a:ext>
            </a:extLst>
          </p:cNvPr>
          <p:cNvSpPr txBox="1"/>
          <p:nvPr/>
        </p:nvSpPr>
        <p:spPr>
          <a:xfrm>
            <a:off x="257584" y="2530713"/>
            <a:ext cx="212658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Encoded together in 1 byte</a:t>
            </a:r>
            <a:endParaRPr lang="en-GB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76FE4C-F707-4529-8B50-8C28FEE93FE3}"/>
              </a:ext>
            </a:extLst>
          </p:cNvPr>
          <p:cNvSpPr txBox="1"/>
          <p:nvPr/>
        </p:nvSpPr>
        <p:spPr>
          <a:xfrm>
            <a:off x="257584" y="4858731"/>
            <a:ext cx="230638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to 3 byte depending on addressing mode</a:t>
            </a:r>
            <a:endParaRPr lang="en-GB" sz="1600" dirty="0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980F5BC7-AEBC-412B-A17F-D2C0E46BD26A}"/>
              </a:ext>
            </a:extLst>
          </p:cNvPr>
          <p:cNvSpPr/>
          <p:nvPr/>
        </p:nvSpPr>
        <p:spPr>
          <a:xfrm>
            <a:off x="2114901" y="1825227"/>
            <a:ext cx="348088" cy="2460672"/>
          </a:xfrm>
          <a:prstGeom prst="lef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E954C8-41EA-4C40-BDF6-3B1A462E9C86}"/>
              </a:ext>
            </a:extLst>
          </p:cNvPr>
          <p:cNvSpPr txBox="1"/>
          <p:nvPr/>
        </p:nvSpPr>
        <p:spPr>
          <a:xfrm>
            <a:off x="7870103" y="1828918"/>
            <a:ext cx="235098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 a value into the Accumulator</a:t>
            </a:r>
            <a:endParaRPr lang="en-GB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B70B8D6-628E-43FA-94CF-F6C2F86C7EAA}"/>
              </a:ext>
            </a:extLst>
          </p:cNvPr>
          <p:cNvSpPr txBox="1"/>
          <p:nvPr/>
        </p:nvSpPr>
        <p:spPr>
          <a:xfrm>
            <a:off x="7870103" y="3109578"/>
            <a:ext cx="245195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You’ll find the address of the value to load in the next two bytes</a:t>
            </a:r>
            <a:endParaRPr lang="en-GB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1341773-974D-4187-9D39-9F02633187ED}"/>
              </a:ext>
            </a:extLst>
          </p:cNvPr>
          <p:cNvSpPr txBox="1"/>
          <p:nvPr/>
        </p:nvSpPr>
        <p:spPr>
          <a:xfrm>
            <a:off x="7909372" y="4940105"/>
            <a:ext cx="24519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address of the value to load 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674846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1932825" cy="753737"/>
          </a:xfrm>
        </p:spPr>
        <p:txBody>
          <a:bodyPr>
            <a:normAutofit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Programming the CPU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143B05A-C973-42A6-A395-FAC8EBBEBA7F}"/>
              </a:ext>
            </a:extLst>
          </p:cNvPr>
          <p:cNvSpPr txBox="1">
            <a:spLocks/>
          </p:cNvSpPr>
          <p:nvPr/>
        </p:nvSpPr>
        <p:spPr>
          <a:xfrm>
            <a:off x="181384" y="952471"/>
            <a:ext cx="5722923" cy="753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ZX Spectrum 7" panose="02000000000000000000" pitchFamily="2" charset="0"/>
              </a:rPr>
              <a:t>Assembly Language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C9C8AE-0FBE-423E-968E-98DE97BB4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598" y="2031577"/>
            <a:ext cx="6739941" cy="4222875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 readable form of machine code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1:1 correspondence with machine code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is NOT a higher-level language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 assembler translates assembly language into machine code for execution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CA178C-4033-48D6-946E-9B9E510F9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9266" y="2860823"/>
            <a:ext cx="4243407" cy="219822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8DA9B26-36CA-49EC-B576-6FD6CAD00ED0}"/>
              </a:ext>
            </a:extLst>
          </p:cNvPr>
          <p:cNvSpPr txBox="1"/>
          <p:nvPr/>
        </p:nvSpPr>
        <p:spPr>
          <a:xfrm>
            <a:off x="8601163" y="2078323"/>
            <a:ext cx="12986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 code</a:t>
            </a:r>
            <a:endParaRPr lang="en-GB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D0A77B-E7DF-42BA-8CE4-93D016975326}"/>
              </a:ext>
            </a:extLst>
          </p:cNvPr>
          <p:cNvSpPr txBox="1"/>
          <p:nvPr/>
        </p:nvSpPr>
        <p:spPr>
          <a:xfrm>
            <a:off x="7219266" y="2064776"/>
            <a:ext cx="12986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CB449B-CCA3-4A36-BC33-1894BCA071EC}"/>
              </a:ext>
            </a:extLst>
          </p:cNvPr>
          <p:cNvSpPr txBox="1"/>
          <p:nvPr/>
        </p:nvSpPr>
        <p:spPr>
          <a:xfrm>
            <a:off x="9983060" y="1795634"/>
            <a:ext cx="185626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Operand  &amp; addressing mode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7317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1932825" cy="753737"/>
          </a:xfrm>
        </p:spPr>
        <p:txBody>
          <a:bodyPr>
            <a:normAutofit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6502 MC/Assembly Language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C9C8AE-0FBE-423E-968E-98DE97BB4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6914" y="2334507"/>
            <a:ext cx="5573099" cy="4184099"/>
          </a:xfrm>
        </p:spPr>
        <p:txBody>
          <a:bodyPr>
            <a:normAutofit fontScale="70000" lnSpcReduction="20000"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Implicit - CLC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Accumulator – LSR A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Immediate – LDA #10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Zero page – LDX $10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Zero page, X – AND $20, X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Zero page, Y – STX $30, Y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Relative – BEQ $26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Absolute – JMP $20FE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Absolute, X – STA $3000, X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Absolute, Y – AND $2000, Y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Indirect - JMP ($FFCC)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Indexed Indirect - LDA ($40), A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Indirect Indexed – LDA ($40, A)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848BF5E-0BB8-4355-9582-5BFBA2337155}"/>
              </a:ext>
            </a:extLst>
          </p:cNvPr>
          <p:cNvSpPr txBox="1">
            <a:spLocks/>
          </p:cNvSpPr>
          <p:nvPr/>
        </p:nvSpPr>
        <p:spPr>
          <a:xfrm>
            <a:off x="240476" y="1075395"/>
            <a:ext cx="5722923" cy="7537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ZX Spectrum 7" panose="02000000000000000000" pitchFamily="2" charset="0"/>
              </a:rPr>
              <a:t>56 Op Codes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9A05D20-95F0-4B6B-998A-1F7E495C5777}"/>
              </a:ext>
            </a:extLst>
          </p:cNvPr>
          <p:cNvSpPr txBox="1">
            <a:spLocks/>
          </p:cNvSpPr>
          <p:nvPr/>
        </p:nvSpPr>
        <p:spPr>
          <a:xfrm>
            <a:off x="6560681" y="1215885"/>
            <a:ext cx="4552365" cy="7537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ZX Spectrum 7" panose="02000000000000000000" pitchFamily="2" charset="0"/>
              </a:rPr>
              <a:t>13 Addressing Modes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D520AB4-C249-4C2B-BD99-CD5214041B9F}"/>
              </a:ext>
            </a:extLst>
          </p:cNvPr>
          <p:cNvSpPr txBox="1">
            <a:spLocks/>
          </p:cNvSpPr>
          <p:nvPr/>
        </p:nvSpPr>
        <p:spPr>
          <a:xfrm>
            <a:off x="315387" y="2334507"/>
            <a:ext cx="5573099" cy="3931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CLC – Clear the Carry flag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LDA – Load accumulator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INX – Increase X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ADC – Add to the accumulator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 – Branch if Zero flag is set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ROR – Rotate bits right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JSR – Jump to a subroutine</a:t>
            </a:r>
          </a:p>
        </p:txBody>
      </p:sp>
    </p:spTree>
    <p:extLst>
      <p:ext uri="{BB962C8B-B14F-4D97-AF65-F5344CB8AC3E}">
        <p14:creationId xmlns:p14="http://schemas.microsoft.com/office/powerpoint/2010/main" val="2387112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1826239" cy="753737"/>
          </a:xfrm>
        </p:spPr>
        <p:txBody>
          <a:bodyPr>
            <a:normAutofit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Execution Process</a:t>
            </a:r>
          </a:p>
        </p:txBody>
      </p:sp>
    </p:spTree>
    <p:extLst>
      <p:ext uri="{BB962C8B-B14F-4D97-AF65-F5344CB8AC3E}">
        <p14:creationId xmlns:p14="http://schemas.microsoft.com/office/powerpoint/2010/main" val="4140154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5F27C-B571-400A-AEED-D96B9AD1E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Aside – comparison with a modern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5B929-9446-447C-B085-5575DBD80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6193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5F27C-B571-400A-AEED-D96B9AD1E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5B929-9446-447C-B085-5575DBD80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Assembly language primer</a:t>
            </a:r>
          </a:p>
          <a:p>
            <a:r>
              <a:rPr lang="en-GB" dirty="0"/>
              <a:t>Tool chain – assembler</a:t>
            </a:r>
          </a:p>
          <a:p>
            <a:r>
              <a:rPr lang="en-GB" dirty="0"/>
              <a:t>Implemented functionality</a:t>
            </a:r>
          </a:p>
          <a:p>
            <a:r>
              <a:rPr lang="en-GB" dirty="0"/>
              <a:t>OS interception</a:t>
            </a:r>
          </a:p>
          <a:p>
            <a:r>
              <a:rPr lang="en-GB" dirty="0"/>
              <a:t>… features</a:t>
            </a:r>
          </a:p>
          <a:p>
            <a:r>
              <a:rPr lang="en-GB" dirty="0"/>
              <a:t>Pull from readme</a:t>
            </a:r>
          </a:p>
          <a:p>
            <a:r>
              <a:rPr lang="en-GB" dirty="0"/>
              <a:t>Internal architecture</a:t>
            </a:r>
          </a:p>
          <a:p>
            <a:r>
              <a:rPr lang="en-GB" dirty="0"/>
              <a:t>Show example of translation</a:t>
            </a:r>
          </a:p>
          <a:p>
            <a:endParaRPr lang="en-GB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BDF3771-8BD2-4A9B-AFC7-949AB5D3C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905" y="1526803"/>
            <a:ext cx="2906586" cy="4418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3473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5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E47064E-821B-453B-A859-A2237B919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6975" y="2341220"/>
            <a:ext cx="2081376" cy="542226"/>
          </a:xfrm>
        </p:spPr>
        <p:txBody>
          <a:bodyPr anchor="ctr" anchorCtr="0"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1EBB8DB-C90F-49AB-B8B0-F1CF2C181263}"/>
              </a:ext>
            </a:extLst>
          </p:cNvPr>
          <p:cNvSpPr txBox="1">
            <a:spLocks/>
          </p:cNvSpPr>
          <p:nvPr/>
        </p:nvSpPr>
        <p:spPr>
          <a:xfrm>
            <a:off x="3376975" y="4030054"/>
            <a:ext cx="2754554" cy="54222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Current instruction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E6C9F3F-D5BF-4A15-A24C-E74C2327B170}"/>
              </a:ext>
            </a:extLst>
          </p:cNvPr>
          <p:cNvSpPr txBox="1">
            <a:spLocks/>
          </p:cNvSpPr>
          <p:nvPr/>
        </p:nvSpPr>
        <p:spPr>
          <a:xfrm>
            <a:off x="3376975" y="4898252"/>
            <a:ext cx="2081376" cy="54222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Emulator messages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E67C0FF-8146-4D64-BB0F-78DC409853E1}"/>
              </a:ext>
            </a:extLst>
          </p:cNvPr>
          <p:cNvSpPr txBox="1">
            <a:spLocks/>
          </p:cNvSpPr>
          <p:nvPr/>
        </p:nvSpPr>
        <p:spPr>
          <a:xfrm>
            <a:off x="3376975" y="5766450"/>
            <a:ext cx="2081376" cy="54222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Program output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6C4E486-C004-463E-92A4-B5C933A69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93" y="681831"/>
            <a:ext cx="2409843" cy="592459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16" name="Right Brace 15">
            <a:extLst>
              <a:ext uri="{FF2B5EF4-FFF2-40B4-BE49-F238E27FC236}">
                <a16:creationId xmlns:a16="http://schemas.microsoft.com/office/drawing/2014/main" id="{7D374E92-5E04-43D6-9ACE-CF24FDEB963A}"/>
              </a:ext>
            </a:extLst>
          </p:cNvPr>
          <p:cNvSpPr/>
          <p:nvPr/>
        </p:nvSpPr>
        <p:spPr>
          <a:xfrm>
            <a:off x="3012471" y="2014803"/>
            <a:ext cx="213173" cy="1048158"/>
          </a:xfrm>
          <a:prstGeom prst="rightBrac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F014FFD-F06A-4534-9197-B45F02114BA4}"/>
              </a:ext>
            </a:extLst>
          </p:cNvPr>
          <p:cNvSpPr txBox="1">
            <a:spLocks/>
          </p:cNvSpPr>
          <p:nvPr/>
        </p:nvSpPr>
        <p:spPr>
          <a:xfrm>
            <a:off x="6979413" y="1150892"/>
            <a:ext cx="3000450" cy="19120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Single step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 to completion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Dump core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2407249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868BA1E-2208-4C9E-A43A-3803EE698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885" y="0"/>
            <a:ext cx="8406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26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19CBE-FBFF-4CF7-836F-9916F3BAB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31209-B8DF-41B8-B863-A48C407DC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5FA1F-5754-4B93-94E3-E8B9CAE26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941" y="778822"/>
            <a:ext cx="8944040" cy="51340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DE2A4A-87C0-4EDE-8D52-FFE853CEF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53" y="4286319"/>
            <a:ext cx="10964826" cy="17611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AFF3A5-1137-4C65-A629-0DB97BE4FA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3848" y="1485886"/>
            <a:ext cx="8730969" cy="215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791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C6AAD-79ED-4D0A-B787-7E4D99484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731" y="258539"/>
            <a:ext cx="10446973" cy="753737"/>
          </a:xfrm>
        </p:spPr>
        <p:txBody>
          <a:bodyPr/>
          <a:lstStyle/>
          <a:p>
            <a:r>
              <a:rPr lang="en-US" b="1" dirty="0">
                <a:latin typeface="ZX Spectrum 7" panose="02000000000000000000" pitchFamily="2" charset="0"/>
              </a:rPr>
              <a:t>Some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17E39-A9AD-47FE-B86C-70E5DA8A5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9" y="1422381"/>
            <a:ext cx="815269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BBC Computer Literacy Project</a:t>
            </a:r>
          </a:p>
          <a:p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Launched 1981</a:t>
            </a:r>
          </a:p>
          <a:p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Manufactured by Acorn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 MHz MOS Technology 6502/6512</a:t>
            </a:r>
            <a:endParaRPr lang="en-US" b="0" i="0" dirty="0">
              <a:solidFill>
                <a:srgbClr val="202122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RAM 16–32 KiB </a:t>
            </a:r>
          </a:p>
          <a:p>
            <a:r>
              <a:rPr lang="en-US" noProof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Graphics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- 6845 CRTC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Modes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160 × 256 8 </a:t>
            </a:r>
            <a:r>
              <a:rPr lang="en-GB" noProof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Colours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640 × 256 1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Colours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Teletext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Sound – Texas Instruments SN76489 ADSL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9DB46F-A61A-4813-861E-23190CC882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5345" y="442944"/>
            <a:ext cx="3730626" cy="426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64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0ADCFEF-AA37-45F3-8D17-E2ED455C2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0446973" cy="753737"/>
          </a:xfrm>
        </p:spPr>
        <p:txBody>
          <a:bodyPr/>
          <a:lstStyle/>
          <a:p>
            <a:r>
              <a:rPr lang="en-US" b="1" dirty="0">
                <a:latin typeface="ZX Spectrum 7" panose="02000000000000000000" pitchFamily="2" charset="0"/>
              </a:rPr>
              <a:t>Expansion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54BDD3-0F8A-4216-81D4-36D2139A7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3" y="941560"/>
            <a:ext cx="12192000" cy="30033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0DA91B9-0D42-433D-857D-5FF9EDD7D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377" y="4284118"/>
            <a:ext cx="11880615" cy="190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362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0ADCFEF-AA37-45F3-8D17-E2ED455C2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0446973" cy="753737"/>
          </a:xfrm>
        </p:spPr>
        <p:txBody>
          <a:bodyPr/>
          <a:lstStyle/>
          <a:p>
            <a:r>
              <a:rPr lang="en-US" b="1" dirty="0">
                <a:latin typeface="ZX Spectrum 7" panose="02000000000000000000" pitchFamily="2" charset="0"/>
              </a:rPr>
              <a:t>Software - Games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ABDECD-C3E7-44FD-AF29-19AB791C7283}"/>
              </a:ext>
            </a:extLst>
          </p:cNvPr>
          <p:cNvSpPr txBox="1"/>
          <p:nvPr/>
        </p:nvSpPr>
        <p:spPr>
          <a:xfrm>
            <a:off x="840578" y="1008077"/>
            <a:ext cx="23342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Elite</a:t>
            </a:r>
            <a:endParaRPr lang="en-GB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7A6B1-CEAB-4BF6-8AE9-7D83A9DEDE3C}"/>
              </a:ext>
            </a:extLst>
          </p:cNvPr>
          <p:cNvSpPr txBox="1"/>
          <p:nvPr/>
        </p:nvSpPr>
        <p:spPr>
          <a:xfrm>
            <a:off x="4806436" y="1049782"/>
            <a:ext cx="28362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Pacman (Snapper)</a:t>
            </a:r>
            <a:endParaRPr lang="en-GB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A4013C-0C30-444F-84E1-4BE68A3B46C7}"/>
              </a:ext>
            </a:extLst>
          </p:cNvPr>
          <p:cNvSpPr txBox="1"/>
          <p:nvPr/>
        </p:nvSpPr>
        <p:spPr>
          <a:xfrm>
            <a:off x="8737203" y="1092913"/>
            <a:ext cx="3175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Frogger (Hopper)</a:t>
            </a:r>
            <a:endParaRPr lang="en-GB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7C87A4-B117-4AA6-8D01-6AEABE8BF25D}"/>
              </a:ext>
            </a:extLst>
          </p:cNvPr>
          <p:cNvSpPr txBox="1"/>
          <p:nvPr/>
        </p:nvSpPr>
        <p:spPr>
          <a:xfrm>
            <a:off x="875919" y="4072219"/>
            <a:ext cx="32991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Defender (Planetoid)</a:t>
            </a:r>
            <a:endParaRPr lang="en-GB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292B30-8080-428E-9FF0-DD7845291240}"/>
              </a:ext>
            </a:extLst>
          </p:cNvPr>
          <p:cNvSpPr txBox="1"/>
          <p:nvPr/>
        </p:nvSpPr>
        <p:spPr>
          <a:xfrm>
            <a:off x="4806436" y="4072219"/>
            <a:ext cx="3498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Centipede (Bug Blaster)</a:t>
            </a:r>
            <a:endParaRPr lang="en-GB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F1B51D-7BB3-4B19-BB5F-96E2E9482B8A}"/>
              </a:ext>
            </a:extLst>
          </p:cNvPr>
          <p:cNvSpPr txBox="1"/>
          <p:nvPr/>
        </p:nvSpPr>
        <p:spPr>
          <a:xfrm>
            <a:off x="8708454" y="4072219"/>
            <a:ext cx="32991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Asteroids (Meteors)</a:t>
            </a:r>
            <a:endParaRPr lang="en-GB" b="1" dirty="0"/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6EA5C1BF-871D-4176-BBE4-874EAA938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78" y="1464567"/>
            <a:ext cx="2668071" cy="2134457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8C1597A6-6BFC-4D58-B5D0-CD173FE83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436" y="1464567"/>
            <a:ext cx="2632981" cy="2134428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1308E827-C854-4D7C-A5F3-388E649EE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7203" y="1464567"/>
            <a:ext cx="2632981" cy="2134429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95C39205-2000-4563-BBC1-111A5995B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78" y="4441551"/>
            <a:ext cx="2678498" cy="2134428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177F8C51-6F98-4371-A772-3655D3898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436" y="4441551"/>
            <a:ext cx="2668071" cy="2162874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B7CE5071-57CF-4B36-A260-83A423608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7203" y="4441551"/>
            <a:ext cx="2652900" cy="2122320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428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0ADCFEF-AA37-45F3-8D17-E2ED455C2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0446973" cy="753737"/>
          </a:xfrm>
        </p:spPr>
        <p:txBody>
          <a:bodyPr/>
          <a:lstStyle/>
          <a:p>
            <a:r>
              <a:rPr lang="en-US" b="1" dirty="0">
                <a:latin typeface="ZX Spectrum 7" panose="02000000000000000000" pitchFamily="2" charset="0"/>
              </a:rPr>
              <a:t>Software - other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385DA4A-7803-4115-B6E9-CD00941B5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2405" y="1949166"/>
            <a:ext cx="8152698" cy="4351338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Languages (ROMS)</a:t>
            </a:r>
          </a:p>
          <a:p>
            <a:pPr lvl="1"/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Basic, Pascal, Forth, BCPL, LISP, Logo/Turtle graphics</a:t>
            </a:r>
          </a:p>
          <a:p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Business</a:t>
            </a:r>
          </a:p>
          <a:p>
            <a:pPr lvl="1"/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Word processors (</a:t>
            </a:r>
            <a:r>
              <a:rPr lang="en-US" dirty="0" err="1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Wordwise</a:t>
            </a:r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 Spreadsheet (</a:t>
            </a:r>
            <a:r>
              <a:rPr lang="en-US" dirty="0" err="1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ViewSheet</a:t>
            </a:r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 Accounting, Database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Educational</a:t>
            </a:r>
          </a:p>
          <a:p>
            <a:pPr lvl="1"/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Maths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Physics, Electronics, Geography, Chemistry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781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5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41">
            <a:extLst>
              <a:ext uri="{FF2B5EF4-FFF2-40B4-BE49-F238E27FC236}">
                <a16:creationId xmlns:a16="http://schemas.microsoft.com/office/drawing/2014/main" id="{5A53D249-0A0C-4109-A459-BEB40B8B5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322" y="326037"/>
            <a:ext cx="10515600" cy="870160"/>
          </a:xfrm>
        </p:spPr>
        <p:txBody>
          <a:bodyPr/>
          <a:lstStyle/>
          <a:p>
            <a:r>
              <a:rPr lang="en-US" dirty="0">
                <a:solidFill>
                  <a:srgbClr val="D2C3A7"/>
                </a:solidFill>
              </a:rPr>
              <a:t>An Emulator you say…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C19604A3-16A2-495E-A249-4A348413696B}"/>
              </a:ext>
            </a:extLst>
          </p:cNvPr>
          <p:cNvSpPr/>
          <p:nvPr/>
        </p:nvSpPr>
        <p:spPr>
          <a:xfrm>
            <a:off x="640628" y="1500273"/>
            <a:ext cx="5208698" cy="1928728"/>
          </a:xfrm>
          <a:prstGeom prst="wedgeRoundRectCallout">
            <a:avLst>
              <a:gd name="adj1" fmla="val -13159"/>
              <a:gd name="adj2" fmla="val 73281"/>
              <a:gd name="adj3" fmla="val 16667"/>
            </a:avLst>
          </a:prstGeom>
          <a:solidFill>
            <a:srgbClr val="BD3E15"/>
          </a:solidFill>
          <a:ln>
            <a:solidFill>
              <a:srgbClr val="CCBD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Allows software written for one type of computer to run without  modification on another…</a:t>
            </a:r>
            <a:endParaRPr lang="en-GB" sz="28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8C4DD93-2AC8-4AC9-801A-AD84A3910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608" y="3832823"/>
            <a:ext cx="2361294" cy="26991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D27430-C293-4335-A487-C3AD6A9F0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234" y="1407945"/>
            <a:ext cx="3328860" cy="2496645"/>
          </a:xfrm>
          <a:prstGeom prst="rect">
            <a:avLst/>
          </a:prstGeom>
        </p:spPr>
      </p:pic>
      <p:sp>
        <p:nvSpPr>
          <p:cNvPr id="25" name="Speech Bubble: Rectangle with Corners Rounded 24">
            <a:extLst>
              <a:ext uri="{FF2B5EF4-FFF2-40B4-BE49-F238E27FC236}">
                <a16:creationId xmlns:a16="http://schemas.microsoft.com/office/drawing/2014/main" id="{3704F39A-3437-4DA4-8293-4BF58AF75B5F}"/>
              </a:ext>
            </a:extLst>
          </p:cNvPr>
          <p:cNvSpPr/>
          <p:nvPr/>
        </p:nvSpPr>
        <p:spPr>
          <a:xfrm>
            <a:off x="6532211" y="4180707"/>
            <a:ext cx="5142289" cy="1858713"/>
          </a:xfrm>
          <a:prstGeom prst="wedgeRoundRectCallout">
            <a:avLst>
              <a:gd name="adj1" fmla="val -27112"/>
              <a:gd name="adj2" fmla="val -75363"/>
              <a:gd name="adj3" fmla="val 16667"/>
            </a:avLst>
          </a:prstGeom>
          <a:solidFill>
            <a:srgbClr val="BD3E15"/>
          </a:solidFill>
          <a:ln>
            <a:solidFill>
              <a:srgbClr val="CCBD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… by recreating the hardware of the old system as software on the new system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607514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19CBE-FBFF-4CF7-836F-9916F3BA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754" y="62194"/>
            <a:ext cx="7150179" cy="1890021"/>
          </a:xfrm>
        </p:spPr>
        <p:txBody>
          <a:bodyPr>
            <a:noAutofit/>
          </a:bodyPr>
          <a:lstStyle/>
          <a:p>
            <a:r>
              <a:rPr lang="en-US" sz="9600" b="1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+mn-lt"/>
              </a:rPr>
              <a:t>Step 1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3F6AFBD-18AF-4A7C-ADB3-F9135E2C8571}"/>
              </a:ext>
            </a:extLst>
          </p:cNvPr>
          <p:cNvSpPr txBox="1">
            <a:spLocks/>
          </p:cNvSpPr>
          <p:nvPr/>
        </p:nvSpPr>
        <p:spPr>
          <a:xfrm>
            <a:off x="1804023" y="2222865"/>
            <a:ext cx="4069454" cy="13505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rgbClr val="BD3E15"/>
                </a:solidFill>
                <a:latin typeface="+mn-lt"/>
              </a:rPr>
              <a:t>CPU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977DC08-540E-45E1-8281-1EF60BCA81CB}"/>
              </a:ext>
            </a:extLst>
          </p:cNvPr>
          <p:cNvSpPr txBox="1">
            <a:spLocks/>
          </p:cNvSpPr>
          <p:nvPr/>
        </p:nvSpPr>
        <p:spPr>
          <a:xfrm>
            <a:off x="3282209" y="4403705"/>
            <a:ext cx="5182535" cy="11376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rgbClr val="BD3E15"/>
                </a:solidFill>
                <a:latin typeface="+mn-lt"/>
              </a:rPr>
              <a:t>Basic I/O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988B353-3ED7-46AD-8F78-30CE0FD755F2}"/>
              </a:ext>
            </a:extLst>
          </p:cNvPr>
          <p:cNvSpPr txBox="1">
            <a:spLocks/>
          </p:cNvSpPr>
          <p:nvPr/>
        </p:nvSpPr>
        <p:spPr>
          <a:xfrm>
            <a:off x="5621973" y="2239717"/>
            <a:ext cx="5070337" cy="13505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rgbClr val="BD3E15"/>
                </a:solidFill>
                <a:latin typeface="+mn-lt"/>
              </a:rPr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1795865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CDCFA3-43FB-4353-AD0C-399B19ADE9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93" t="9612" r="2054" b="14726"/>
          <a:stretch/>
        </p:blipFill>
        <p:spPr>
          <a:xfrm>
            <a:off x="381455" y="1215319"/>
            <a:ext cx="4892562" cy="5200299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0446973" cy="75373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The 6502 Microprocessor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AC35D4-80C2-48A4-8F26-B04413814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0433" y="1274744"/>
            <a:ext cx="6318670" cy="508144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Clock speed – 2 MHz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Transistors - ~3500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Buses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– 8 bit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 – 16 bit =&gt; 64K address space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Registers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Program counter (PC) 16 bit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Stack pointer (S) 8 bit =&gt; 256 byte stack!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Status register (P)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Accumulator (A) 8 bit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Index registers (X,Y) 8 bit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589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1826239" cy="753737"/>
          </a:xfrm>
        </p:spPr>
        <p:txBody>
          <a:bodyPr>
            <a:normAutofit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Programming the CPU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3EFB504-F2F9-4CAC-8202-DAAD51C0E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598" y="1880605"/>
            <a:ext cx="7306533" cy="4222875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 you run any application this is the code the computer is actually running!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Lowest level of software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Binary language processed directly by the CPU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 instructions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Load a value in to register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Jump to an address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Add two numbers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Branch depending on value of status flag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7661DE9-9F3C-44B5-AF0B-5264DCD4612A}"/>
              </a:ext>
            </a:extLst>
          </p:cNvPr>
          <p:cNvSpPr txBox="1">
            <a:spLocks/>
          </p:cNvSpPr>
          <p:nvPr/>
        </p:nvSpPr>
        <p:spPr>
          <a:xfrm>
            <a:off x="181384" y="952471"/>
            <a:ext cx="5722923" cy="753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ZX Spectrum 7" panose="02000000000000000000" pitchFamily="2" charset="0"/>
              </a:rPr>
              <a:t>Machine Code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137691-3CA5-42C8-9553-539977760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9258" y="1922383"/>
            <a:ext cx="3654766" cy="277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555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573</Words>
  <Application>Microsoft Office PowerPoint</Application>
  <PresentationFormat>Widescreen</PresentationFormat>
  <Paragraphs>116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ZX Spectrum 7</vt:lpstr>
      <vt:lpstr>Office Theme</vt:lpstr>
      <vt:lpstr>Towards Emulation of the BBC Micro Computer</vt:lpstr>
      <vt:lpstr>Some History</vt:lpstr>
      <vt:lpstr>Expansion</vt:lpstr>
      <vt:lpstr>Software - Games</vt:lpstr>
      <vt:lpstr>Software - other</vt:lpstr>
      <vt:lpstr>An Emulator you say…</vt:lpstr>
      <vt:lpstr>Step 1</vt:lpstr>
      <vt:lpstr>The 6502 Microprocessor</vt:lpstr>
      <vt:lpstr>Programming the CPU</vt:lpstr>
      <vt:lpstr>Structure of an Instruction</vt:lpstr>
      <vt:lpstr>Programming the CPU</vt:lpstr>
      <vt:lpstr>6502 MC/Assembly Language</vt:lpstr>
      <vt:lpstr>Execution Process</vt:lpstr>
      <vt:lpstr>Aside – comparison with a modern system</vt:lpstr>
      <vt:lpstr>…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Harvey</dc:creator>
  <cp:lastModifiedBy>Paul Harvey</cp:lastModifiedBy>
  <cp:revision>59</cp:revision>
  <dcterms:created xsi:type="dcterms:W3CDTF">2021-04-25T10:47:06Z</dcterms:created>
  <dcterms:modified xsi:type="dcterms:W3CDTF">2021-04-25T20:36:15Z</dcterms:modified>
</cp:coreProperties>
</file>

<file path=docProps/thumbnail.jpeg>
</file>